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312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1" r:id="rId31"/>
    <p:sldId id="310" r:id="rId32"/>
    <p:sldId id="287" r:id="rId33"/>
    <p:sldId id="288" r:id="rId34"/>
    <p:sldId id="289" r:id="rId35"/>
    <p:sldId id="290" r:id="rId36"/>
    <p:sldId id="291" r:id="rId37"/>
    <p:sldId id="314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13" r:id="rId55"/>
    <p:sldId id="308" r:id="rId56"/>
    <p:sldId id="30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5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data-action-lab.com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5D9608-6046-B74F-AD6B-B49AB843FA8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58284-4A9F-8B47-93D9-EDA38991E4C1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data-action-lab.com</a:t>
            </a:r>
            <a:endParaRPr lang="en-US" dirty="0">
              <a:solidFill>
                <a:srgbClr val="B3B3B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E2DBDC-78E8-2144-A053-949F9827F611}"/>
              </a:ext>
            </a:extLst>
          </p:cNvPr>
          <p:cNvPicPr/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46926"/>
            <a:ext cx="4097020" cy="273946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503022-E5DA-2C48-A8E3-B089705EDC3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704913" y="6447099"/>
            <a:ext cx="787228" cy="273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c-programming/examples/swapping" TargetMode="External"/><Relationship Id="rId2" Type="http://schemas.openxmlformats.org/officeDocument/2006/relationships/hyperlink" Target="https://www2.cs.arizona.edu/~debray/Teaching/CSc453/DOCS/cminusminusspec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ottboms.com/downloads/documentation/markdown_cheatsheet.pdf" TargetMode="External"/><Relationship Id="rId5" Type="http://schemas.openxmlformats.org/officeDocument/2006/relationships/hyperlink" Target="https://cran.r-project.org/doc/contrib/Short-refcard.pdf" TargetMode="External"/><Relationship Id="rId4" Type="http://schemas.openxmlformats.org/officeDocument/2006/relationships/hyperlink" Target="https://s3.amazonaws.com/assets.datacamp.com/blog_assets/Jupyter_Notebook_Cheat_Sheet.pdf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Category:Muffins#/media/File:Sweet_potato_pecan.jpg" TargetMode="External"/><Relationship Id="rId2" Type="http://schemas.openxmlformats.org/officeDocument/2006/relationships/hyperlink" Target="https://upload.wikimedia.org/wikipedia/commons/2/29/Worden_park_signpost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pload.wikimedia.org/wikipedia/commons/d/d2/Internet_map_1024.jpg" TargetMode="External"/><Relationship Id="rId4" Type="http://schemas.openxmlformats.org/officeDocument/2006/relationships/hyperlink" Target="https://en.wikipedia.org/wiki/Assembly_language#/media/File:Motorola_6800_Assembly_Language.p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LANGUAGE: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66896"/>
            <a:ext cx="11029615" cy="4140767"/>
          </a:xfrm>
        </p:spPr>
        <p:txBody>
          <a:bodyPr/>
          <a:lstStyle/>
          <a:p>
            <a:r>
              <a:rPr lang="en-US" dirty="0"/>
              <a:t>In a formal language:</a:t>
            </a:r>
          </a:p>
          <a:p>
            <a:pPr lvl="1"/>
            <a:r>
              <a:rPr lang="en-US" dirty="0"/>
              <a:t>words are created from a pre-defined alphabet</a:t>
            </a:r>
          </a:p>
          <a:p>
            <a:pPr lvl="1"/>
            <a:r>
              <a:rPr lang="en-US" dirty="0"/>
              <a:t>a grammar provides rules about how letters may be combined to form words</a:t>
            </a:r>
          </a:p>
        </p:txBody>
      </p:sp>
    </p:spTree>
    <p:extLst>
      <p:ext uri="{BB962C8B-B14F-4D97-AF65-F5344CB8AC3E}">
        <p14:creationId xmlns:p14="http://schemas.microsoft.com/office/powerpoint/2010/main" val="24326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Language: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(formal) language constructed to provide instructions </a:t>
            </a:r>
            <a:r>
              <a:rPr lang="en-US" b="1" dirty="0"/>
              <a:t>to a computer</a:t>
            </a:r>
            <a:r>
              <a:rPr lang="en-US" dirty="0"/>
              <a:t>, such that it can be compiled into low-level instructions that the computer processor can </a:t>
            </a:r>
            <a:r>
              <a:rPr lang="en-US" b="1" dirty="0"/>
              <a:t>carry out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87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Language: FORMAL DEFINITION OF 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2223" r="963" b="22223"/>
          <a:stretch/>
        </p:blipFill>
        <p:spPr>
          <a:xfrm>
            <a:off x="504896" y="599725"/>
            <a:ext cx="11182208" cy="4163864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 language constructed to provide instructions to a computer</a:t>
            </a:r>
          </a:p>
        </p:txBody>
      </p:sp>
    </p:spTree>
    <p:extLst>
      <p:ext uri="{BB962C8B-B14F-4D97-AF65-F5344CB8AC3E}">
        <p14:creationId xmlns:p14="http://schemas.microsoft.com/office/powerpoint/2010/main" val="415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algorithm</a:t>
            </a:r>
            <a:r>
              <a:rPr lang="en-US" dirty="0"/>
              <a:t>, written in a </a:t>
            </a:r>
            <a:r>
              <a:rPr lang="en-US" b="1" dirty="0"/>
              <a:t>computer language</a:t>
            </a:r>
            <a:r>
              <a:rPr lang="en-US" dirty="0"/>
              <a:t>, that provides instructions to a computer for carrying out a </a:t>
            </a:r>
            <a:r>
              <a:rPr lang="en-US" b="1" dirty="0"/>
              <a:t>sequence</a:t>
            </a:r>
            <a:r>
              <a:rPr lang="en-US" dirty="0"/>
              <a:t> of </a:t>
            </a:r>
            <a:r>
              <a:rPr lang="en-US" b="1" dirty="0"/>
              <a:t>operations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It can be </a:t>
            </a:r>
            <a:r>
              <a:rPr lang="en-US" b="1" dirty="0"/>
              <a:t>compiled</a:t>
            </a:r>
            <a:r>
              <a:rPr lang="en-US" dirty="0"/>
              <a:t> or </a:t>
            </a:r>
            <a:r>
              <a:rPr lang="en-US" b="1" dirty="0"/>
              <a:t>interpreted</a:t>
            </a:r>
            <a:r>
              <a:rPr lang="en-US" dirty="0"/>
              <a:t> as a series of hardware operations, carried out by the </a:t>
            </a:r>
            <a:r>
              <a:rPr lang="en-US" b="1" dirty="0"/>
              <a:t>electrical components </a:t>
            </a:r>
            <a:r>
              <a:rPr lang="en-US" dirty="0"/>
              <a:t>of a computer.</a:t>
            </a:r>
          </a:p>
        </p:txBody>
      </p:sp>
    </p:spTree>
    <p:extLst>
      <p:ext uri="{BB962C8B-B14F-4D97-AF65-F5344CB8AC3E}">
        <p14:creationId xmlns:p14="http://schemas.microsoft.com/office/powerpoint/2010/main" val="6859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Pour ½ cup flour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Break one egg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Pour 3 tablespoons oil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Pour 1 teaspoon baking powder into bowl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Mix with spoon until smooth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Pour mixture into muffin tins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Bake for 15 minutes at 350 degrees Fahrenheit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62" y="2054493"/>
            <a:ext cx="3405629" cy="39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sequence of instructions which have one or more well defined stopping points.</a:t>
            </a:r>
          </a:p>
        </p:txBody>
      </p:sp>
    </p:spTree>
    <p:extLst>
      <p:ext uri="{BB962C8B-B14F-4D97-AF65-F5344CB8AC3E}">
        <p14:creationId xmlns:p14="http://schemas.microsoft.com/office/powerpoint/2010/main" val="2295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008016"/>
            <a:ext cx="6521171" cy="41407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Higher level computer languages are compiled into (or interpreted as) ‘machine code’ – a series of very basic instructions that tell the computer hardware how to behave.</a:t>
            </a:r>
          </a:p>
          <a:p>
            <a:endParaRPr lang="en-US" sz="500" dirty="0"/>
          </a:p>
          <a:p>
            <a:r>
              <a:rPr lang="en-US" dirty="0"/>
              <a:t>When the computer is carrying out the instructions, we say it is ‘running’ the program – as a </a:t>
            </a:r>
            <a:r>
              <a:rPr lang="en-US" b="1" dirty="0"/>
              <a:t>process</a:t>
            </a:r>
          </a:p>
          <a:p>
            <a:endParaRPr lang="en-US" sz="500" dirty="0"/>
          </a:p>
          <a:p>
            <a:r>
              <a:rPr lang="en-US" dirty="0"/>
              <a:t>We can instruct a computer to run a program. Computers can also tell themselves to run programs!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998" y="2116788"/>
            <a:ext cx="4472660" cy="3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Programs: The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38" y="1992336"/>
            <a:ext cx="11139370" cy="414076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/>
              <a:t>All computers operate by running (compiled) computer programs.</a:t>
            </a:r>
          </a:p>
          <a:p>
            <a:pPr algn="just"/>
            <a:endParaRPr lang="en-US" sz="500" dirty="0"/>
          </a:p>
          <a:p>
            <a:pPr algn="just"/>
            <a:r>
              <a:rPr lang="en-US" sz="2600" dirty="0"/>
              <a:t>The internet is a collection of computers connected by physical wires or radio wave transmitters and receivers.</a:t>
            </a:r>
          </a:p>
          <a:p>
            <a:pPr algn="just"/>
            <a:endParaRPr lang="en-US" sz="500" dirty="0"/>
          </a:p>
          <a:p>
            <a:pPr algn="just"/>
            <a:r>
              <a:rPr lang="en-US" sz="2600" dirty="0"/>
              <a:t>Computers transmit to, and receive signals from, other computers on this network. </a:t>
            </a:r>
          </a:p>
          <a:p>
            <a:pPr algn="just"/>
            <a:endParaRPr lang="en-US" sz="500" dirty="0"/>
          </a:p>
          <a:p>
            <a:pPr algn="just"/>
            <a:r>
              <a:rPr lang="en-US" sz="2600" dirty="0"/>
              <a:t>The signals sent from computer to computer, and what is done with received signals, are based on what programs the computers are running.</a:t>
            </a:r>
          </a:p>
          <a:p>
            <a:pPr algn="just"/>
            <a:endParaRPr lang="en-US" sz="500" dirty="0"/>
          </a:p>
          <a:p>
            <a:pPr algn="just"/>
            <a:r>
              <a:rPr lang="en-US" sz="2600" dirty="0"/>
              <a:t>The cloud is a part of the internet loosely defined as a collection of computers used mainly to store and serve content to other computers.</a:t>
            </a:r>
          </a:p>
        </p:txBody>
      </p:sp>
    </p:spTree>
    <p:extLst>
      <p:ext uri="{BB962C8B-B14F-4D97-AF65-F5344CB8AC3E}">
        <p14:creationId xmlns:p14="http://schemas.microsoft.com/office/powerpoint/2010/main" val="41556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411C-4B33-6543-A3A5-510F70CF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14616-34C6-D54F-B621-A2C28F6998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</p:txBody>
      </p:sp>
    </p:spTree>
    <p:extLst>
      <p:ext uri="{BB962C8B-B14F-4D97-AF65-F5344CB8AC3E}">
        <p14:creationId xmlns:p14="http://schemas.microsoft.com/office/powerpoint/2010/main" val="1905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CCF8-1771-CD41-9D74-6C6C7EDF4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What are the fundamental elements of computer code?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24503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515" y="1850229"/>
            <a:ext cx="6285014" cy="417855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Programming Fundamentals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Code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Designing Using Pseudo-Code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From Pseudo-Code to Runnable Code</a:t>
            </a:r>
          </a:p>
        </p:txBody>
      </p:sp>
    </p:spTree>
    <p:extLst>
      <p:ext uri="{BB962C8B-B14F-4D97-AF65-F5344CB8AC3E}">
        <p14:creationId xmlns:p14="http://schemas.microsoft.com/office/powerpoint/2010/main" val="22453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Computer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Variables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Statements and Expressions</a:t>
            </a:r>
          </a:p>
          <a:p>
            <a:r>
              <a:rPr lang="en-US" dirty="0"/>
              <a:t>Blocks (and Scope)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Logical (Control) Flow</a:t>
            </a:r>
          </a:p>
          <a:p>
            <a:r>
              <a:rPr lang="en-US" dirty="0"/>
              <a:t>Libraries/Packages/Modules</a:t>
            </a:r>
          </a:p>
          <a:p>
            <a:r>
              <a:rPr lang="en-US" dirty="0"/>
              <a:t>Inputs/Outputs</a:t>
            </a:r>
          </a:p>
          <a:p>
            <a:r>
              <a:rPr lang="en-US" dirty="0"/>
              <a:t>Interpreters/Compilers</a:t>
            </a:r>
          </a:p>
        </p:txBody>
      </p:sp>
    </p:spTree>
    <p:extLst>
      <p:ext uri="{BB962C8B-B14F-4D97-AF65-F5344CB8AC3E}">
        <p14:creationId xmlns:p14="http://schemas.microsoft.com/office/powerpoint/2010/main" val="2119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96" y="889001"/>
            <a:ext cx="11923999" cy="494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484" y="4428810"/>
            <a:ext cx="1994027" cy="1921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1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Start Programming???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6225160" cy="4140767"/>
          </a:xfrm>
        </p:spPr>
        <p:txBody>
          <a:bodyPr/>
          <a:lstStyle/>
          <a:p>
            <a:pPr algn="ctr"/>
            <a:r>
              <a:rPr lang="en-US" dirty="0"/>
              <a:t>Not so fast!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048" y="1921054"/>
            <a:ext cx="4175883" cy="45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Code (Using Pseudo-Code)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4981F-6AAF-C241-BFEA-D46368554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What does it mean to design an algorithm, or a program?</a:t>
            </a:r>
          </a:p>
        </p:txBody>
      </p:sp>
    </p:spTree>
    <p:extLst>
      <p:ext uri="{BB962C8B-B14F-4D97-AF65-F5344CB8AC3E}">
        <p14:creationId xmlns:p14="http://schemas.microsoft.com/office/powerpoint/2010/main" val="1739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designing an algorithm, we need to specify: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output</a:t>
            </a:r>
          </a:p>
          <a:p>
            <a:pPr lvl="1"/>
            <a:r>
              <a:rPr lang="en-US" dirty="0"/>
              <a:t>how the input should be transformed to provide the output</a:t>
            </a:r>
          </a:p>
          <a:p>
            <a:endParaRPr lang="en-US" sz="500" dirty="0"/>
          </a:p>
          <a:p>
            <a:r>
              <a:rPr lang="en-US" dirty="0"/>
              <a:t>From a bigger picture perspective, we can also talk about the function, or purpose of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28909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 err="1">
                <a:latin typeface="Courier"/>
                <a:cs typeface="Courier"/>
              </a:rPr>
              <a:t>j_cluster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array_of_points</a:t>
            </a:r>
            <a:r>
              <a:rPr lang="en-US" sz="1600" dirty="0">
                <a:latin typeface="Courier"/>
                <a:cs typeface="Courier"/>
              </a:rPr>
              <a:t>, </a:t>
            </a:r>
            <a:r>
              <a:rPr lang="en-US" sz="1600" dirty="0" err="1">
                <a:latin typeface="Courier"/>
                <a:cs typeface="Courier"/>
              </a:rPr>
              <a:t>max_n_neighbour_distance</a:t>
            </a:r>
            <a:r>
              <a:rPr lang="en-US" sz="1600" dirty="0"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latin typeface="Courier"/>
                <a:cs typeface="Courier"/>
              </a:rPr>
              <a:t>{</a:t>
            </a:r>
          </a:p>
          <a:p>
            <a:r>
              <a:rPr lang="en-US" sz="1600" dirty="0">
                <a:latin typeface="Courier"/>
                <a:cs typeface="Courier"/>
              </a:rPr>
              <a:t>	for each point[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 in </a:t>
            </a:r>
            <a:r>
              <a:rPr lang="en-US" sz="1600" dirty="0" err="1">
                <a:latin typeface="Courier"/>
                <a:cs typeface="Courier"/>
              </a:rPr>
              <a:t>array_of_points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{</a:t>
            </a:r>
          </a:p>
          <a:p>
            <a:r>
              <a:rPr lang="en-US" sz="1600" dirty="0">
                <a:latin typeface="Courier"/>
                <a:cs typeface="Courier"/>
              </a:rPr>
              <a:t>		for each remaining point[j] in </a:t>
            </a:r>
            <a:r>
              <a:rPr lang="en-US" sz="1600" dirty="0" err="1">
                <a:latin typeface="Courier"/>
                <a:cs typeface="Courier"/>
              </a:rPr>
              <a:t>array_of_points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	{</a:t>
            </a:r>
          </a:p>
          <a:p>
            <a:r>
              <a:rPr lang="en-US" sz="1600" dirty="0">
                <a:latin typeface="Courier"/>
                <a:cs typeface="Courier"/>
              </a:rPr>
              <a:t>			</a:t>
            </a:r>
            <a:r>
              <a:rPr lang="en-US" sz="1600" dirty="0" err="1">
                <a:latin typeface="Courier"/>
                <a:cs typeface="Courier"/>
              </a:rPr>
              <a:t>distance_between_ij</a:t>
            </a:r>
            <a:r>
              <a:rPr lang="en-US" sz="1600" dirty="0">
                <a:latin typeface="Courier"/>
                <a:cs typeface="Courier"/>
              </a:rPr>
              <a:t> = distance(point[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], point[j])</a:t>
            </a:r>
          </a:p>
          <a:p>
            <a:r>
              <a:rPr lang="en-US" sz="1600" dirty="0">
                <a:latin typeface="Courier"/>
                <a:cs typeface="Courier"/>
              </a:rPr>
              <a:t>			if </a:t>
            </a:r>
            <a:r>
              <a:rPr lang="en-US" sz="1600" dirty="0" err="1">
                <a:latin typeface="Courier"/>
                <a:cs typeface="Courier"/>
              </a:rPr>
              <a:t>distance_between_ij</a:t>
            </a:r>
            <a:r>
              <a:rPr lang="en-US" sz="1600" dirty="0">
                <a:latin typeface="Courier"/>
                <a:cs typeface="Courier"/>
              </a:rPr>
              <a:t> &lt;= </a:t>
            </a:r>
            <a:r>
              <a:rPr lang="en-US" sz="1600" dirty="0" err="1">
                <a:latin typeface="Courier"/>
                <a:cs typeface="Courier"/>
              </a:rPr>
              <a:t>max_n_neighbour_distance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		then </a:t>
            </a:r>
            <a:r>
              <a:rPr lang="en-US" sz="1600" dirty="0" err="1">
                <a:latin typeface="Courier"/>
                <a:cs typeface="Courier"/>
              </a:rPr>
              <a:t>neighbours</a:t>
            </a:r>
            <a:r>
              <a:rPr lang="en-US" sz="1600" dirty="0">
                <a:latin typeface="Courier"/>
                <a:cs typeface="Courier"/>
              </a:rPr>
              <a:t>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 = </a:t>
            </a:r>
            <a:r>
              <a:rPr lang="en-US" sz="1600" dirty="0" err="1">
                <a:latin typeface="Courier"/>
                <a:cs typeface="Courier"/>
              </a:rPr>
              <a:t>add_to_neighbours</a:t>
            </a:r>
            <a:r>
              <a:rPr lang="en-US" sz="1600" dirty="0">
                <a:latin typeface="Courier"/>
                <a:cs typeface="Courier"/>
              </a:rPr>
              <a:t>(point[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>
                <a:latin typeface="Courier"/>
                <a:cs typeface="Courier"/>
              </a:rPr>
              <a:t>],point[j])</a:t>
            </a:r>
          </a:p>
          <a:p>
            <a:r>
              <a:rPr lang="en-US" sz="1600" dirty="0">
                <a:latin typeface="Courier"/>
                <a:cs typeface="Courier"/>
              </a:rPr>
              <a:t>		}</a:t>
            </a:r>
          </a:p>
          <a:p>
            <a:r>
              <a:rPr lang="en-US" sz="1600" dirty="0">
                <a:latin typeface="Courier"/>
                <a:cs typeface="Courier"/>
              </a:rPr>
              <a:t>. . .</a:t>
            </a:r>
          </a:p>
          <a:p>
            <a:r>
              <a:rPr lang="en-US" sz="1600" dirty="0">
                <a:latin typeface="Courier"/>
                <a:cs typeface="Courier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22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PseudoCode</a:t>
            </a:r>
            <a:r>
              <a:rPr lang="en-US" dirty="0"/>
              <a:t>:  What It Really Looked Like!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6272" r="6272"/>
          <a:stretch>
            <a:fillRect/>
          </a:stretch>
        </p:blipFill>
        <p:spPr/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13021" r="13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52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/>
              <a:t>Pseudo-code</a:t>
            </a:r>
            <a:r>
              <a:rPr lang="en-US" dirty="0"/>
              <a:t> is the term for a rough sketch of an algorithm which indicates the general expected input, output and steps, but which ‘black boxes’ the details of the functions. </a:t>
            </a:r>
          </a:p>
          <a:p>
            <a:pPr algn="just"/>
            <a:endParaRPr lang="en-US" sz="500" dirty="0"/>
          </a:p>
          <a:p>
            <a:pPr algn="just"/>
            <a:r>
              <a:rPr lang="en-US" dirty="0"/>
              <a:t>Keeping in mind the main elements of any computer language (e.g. variables, functions, logical flow, etc.) we can design an algorithm without using a specific language.</a:t>
            </a:r>
          </a:p>
          <a:p>
            <a:pPr algn="just"/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8965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 input</a:t>
            </a:r>
          </a:p>
          <a:p>
            <a:endParaRPr lang="en-US" sz="500" dirty="0"/>
          </a:p>
          <a:p>
            <a:r>
              <a:rPr lang="en-US" dirty="0"/>
              <a:t>Define an output</a:t>
            </a:r>
          </a:p>
          <a:p>
            <a:endParaRPr lang="en-US" sz="500" dirty="0"/>
          </a:p>
          <a:p>
            <a:r>
              <a:rPr lang="en-US" dirty="0"/>
              <a:t>Write a set of programmatic instructions that will take you from input to output</a:t>
            </a:r>
          </a:p>
          <a:p>
            <a:endParaRPr lang="en-US" sz="500" dirty="0"/>
          </a:p>
          <a:p>
            <a:r>
              <a:rPr lang="en-US" dirty="0"/>
              <a:t>Remember that you can ‘black box’ parts of the code – describing functionality at a high level</a:t>
            </a:r>
          </a:p>
        </p:txBody>
      </p:sp>
    </p:spTree>
    <p:extLst>
      <p:ext uri="{BB962C8B-B14F-4D97-AF65-F5344CB8AC3E}">
        <p14:creationId xmlns:p14="http://schemas.microsoft.com/office/powerpoint/2010/main" val="33431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Fundamentals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</p:txBody>
      </p:sp>
    </p:spTree>
    <p:extLst>
      <p:ext uri="{BB962C8B-B14F-4D97-AF65-F5344CB8AC3E}">
        <p14:creationId xmlns:p14="http://schemas.microsoft.com/office/powerpoint/2010/main" val="166977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Pseudo-code:  LEVEL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sz="500" dirty="0"/>
          </a:p>
          <a:p>
            <a:r>
              <a:rPr lang="en-US" b="1" dirty="0"/>
              <a:t>Getting a feel </a:t>
            </a:r>
            <a:r>
              <a:rPr lang="en-US" dirty="0"/>
              <a:t>for the right level of detail in pseudocode takes practice.</a:t>
            </a:r>
          </a:p>
          <a:p>
            <a:endParaRPr lang="en-US" sz="500" dirty="0"/>
          </a:p>
          <a:p>
            <a:r>
              <a:rPr lang="en-US" dirty="0"/>
              <a:t>To some extent, it depends on the </a:t>
            </a:r>
            <a:r>
              <a:rPr lang="en-US" b="1" dirty="0"/>
              <a:t>level of abstraction </a:t>
            </a:r>
            <a:r>
              <a:rPr lang="en-US" dirty="0"/>
              <a:t>of the programming language you will (likely) be using:</a:t>
            </a:r>
          </a:p>
          <a:p>
            <a:pPr lvl="1"/>
            <a:r>
              <a:rPr lang="en-US" dirty="0"/>
              <a:t>High-level languages – have a lot of built in functions</a:t>
            </a:r>
          </a:p>
          <a:p>
            <a:pPr lvl="1"/>
            <a:r>
              <a:rPr lang="en-US" dirty="0"/>
              <a:t>Low-level languages – many details and functions must be programmed ‘by hand’ </a:t>
            </a:r>
          </a:p>
          <a:p>
            <a:endParaRPr lang="en-US" sz="500" dirty="0"/>
          </a:p>
          <a:p>
            <a:r>
              <a:rPr lang="en-US" dirty="0"/>
              <a:t>High-level languages let you program at a higher level of abstraction.</a:t>
            </a:r>
          </a:p>
          <a:p>
            <a:endParaRPr lang="en-US" sz="500" dirty="0"/>
          </a:p>
          <a:p>
            <a:r>
              <a:rPr lang="en-US" dirty="0"/>
              <a:t>At the same time, you may sacrifice utility for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37787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in Pseudo-code AND ALGORITHM DESIGN:  SORTING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input is a list of numbers in unknown order</a:t>
            </a:r>
          </a:p>
          <a:p>
            <a:endParaRPr lang="en-US" sz="500" dirty="0"/>
          </a:p>
          <a:p>
            <a:r>
              <a:rPr lang="en-US" dirty="0"/>
              <a:t>Your output is the same list of numbers sorted in the right order</a:t>
            </a:r>
          </a:p>
          <a:p>
            <a:endParaRPr lang="en-US" sz="500" dirty="0"/>
          </a:p>
          <a:p>
            <a:r>
              <a:rPr lang="en-US" dirty="0"/>
              <a:t>Write pseudo-code that will take you from input to output</a:t>
            </a:r>
          </a:p>
          <a:p>
            <a:endParaRPr lang="en-US" sz="500" dirty="0"/>
          </a:p>
          <a:p>
            <a:r>
              <a:rPr lang="en-US" dirty="0"/>
              <a:t>Remember that you can ‘black box’ parts of the code – describing functionality at a high level</a:t>
            </a:r>
          </a:p>
          <a:p>
            <a:endParaRPr lang="en-US" sz="500" dirty="0"/>
          </a:p>
          <a:p>
            <a:r>
              <a:rPr lang="en-US" dirty="0"/>
              <a:t>In terms of level of detail – take into account the manipulation of individual numbers or groups of numbers within the list.</a:t>
            </a:r>
          </a:p>
        </p:txBody>
      </p:sp>
    </p:spTree>
    <p:extLst>
      <p:ext uri="{BB962C8B-B14F-4D97-AF65-F5344CB8AC3E}">
        <p14:creationId xmlns:p14="http://schemas.microsoft.com/office/powerpoint/2010/main" val="989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Pseudo-CODE to Runnable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 Deal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2" y="2180496"/>
            <a:ext cx="6238959" cy="4140767"/>
          </a:xfrm>
        </p:spPr>
        <p:txBody>
          <a:bodyPr/>
          <a:lstStyle/>
          <a:p>
            <a:r>
              <a:rPr lang="en-US" dirty="0"/>
              <a:t>To go from pseudo-code to real code, there are a number of steps:</a:t>
            </a:r>
          </a:p>
          <a:p>
            <a:pPr lvl="1"/>
            <a:r>
              <a:rPr lang="en-US" dirty="0"/>
              <a:t>Determine the appropriate syntax of the language you want to use and rewrite your pseudo-code as real code in this language</a:t>
            </a:r>
          </a:p>
          <a:p>
            <a:pPr lvl="1"/>
            <a:r>
              <a:rPr lang="en-US" dirty="0"/>
              <a:t>Replace black box functions with real code</a:t>
            </a:r>
          </a:p>
          <a:p>
            <a:pPr lvl="1"/>
            <a:r>
              <a:rPr lang="en-US" dirty="0"/>
              <a:t>Determine how to connect your piece of code (the software) up to the computer, so your code can be compiled/interpreted, run by the computer, receive input and generate output</a:t>
            </a:r>
          </a:p>
        </p:txBody>
      </p:sp>
      <p:sp>
        <p:nvSpPr>
          <p:cNvPr id="2" name="Rectangle 1"/>
          <p:cNvSpPr/>
          <p:nvPr/>
        </p:nvSpPr>
        <p:spPr>
          <a:xfrm>
            <a:off x="8027396" y="2367666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PSEUDO-CODE</a:t>
            </a:r>
          </a:p>
        </p:txBody>
      </p:sp>
      <p:sp>
        <p:nvSpPr>
          <p:cNvPr id="6" name="Rectangle 5"/>
          <p:cNvSpPr/>
          <p:nvPr/>
        </p:nvSpPr>
        <p:spPr>
          <a:xfrm>
            <a:off x="8023010" y="4448695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CODE-CODE</a:t>
            </a:r>
          </a:p>
        </p:txBody>
      </p:sp>
      <p:cxnSp>
        <p:nvCxnSpPr>
          <p:cNvPr id="7" name="Straight Arrow Connector 6"/>
          <p:cNvCxnSpPr>
            <a:stCxn id="2" idx="2"/>
            <a:endCxn id="6" idx="0"/>
          </p:cNvCxnSpPr>
          <p:nvPr/>
        </p:nvCxnSpPr>
        <p:spPr>
          <a:xfrm flipH="1">
            <a:off x="9763325" y="3747498"/>
            <a:ext cx="4386" cy="70119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Code  To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</a:t>
            </a:r>
            <a:r>
              <a:rPr lang="en-US" b="1" dirty="0"/>
              <a:t>roadblocks</a:t>
            </a:r>
            <a:r>
              <a:rPr lang="en-US" dirty="0"/>
              <a:t> can arise when going from code – which is just text files – to having code that runs on your computer. These roadblocks can include:</a:t>
            </a:r>
          </a:p>
          <a:p>
            <a:pPr lvl="1"/>
            <a:r>
              <a:rPr lang="en-US" dirty="0"/>
              <a:t>libraries</a:t>
            </a:r>
          </a:p>
          <a:p>
            <a:pPr lvl="1"/>
            <a:r>
              <a:rPr lang="en-US" dirty="0"/>
              <a:t>input/output + file system</a:t>
            </a:r>
          </a:p>
          <a:p>
            <a:pPr lvl="1"/>
            <a:r>
              <a:rPr lang="en-US" dirty="0"/>
              <a:t>compilers/interpreters</a:t>
            </a:r>
          </a:p>
          <a:p>
            <a:endParaRPr lang="en-US" sz="500" dirty="0"/>
          </a:p>
          <a:p>
            <a:r>
              <a:rPr lang="en-US" dirty="0"/>
              <a:t>In broad terms, a certain amount of infrastructure must be in place!</a:t>
            </a:r>
          </a:p>
          <a:p>
            <a:endParaRPr lang="en-US" sz="500" dirty="0"/>
          </a:p>
          <a:p>
            <a:r>
              <a:rPr lang="en-US" b="1" dirty="0"/>
              <a:t>We are taking care of much of this for you by setting up notebooks for you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5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of the information about how to use a particular computer language or how to make code run on a particular hardware configuration, </a:t>
            </a:r>
            <a:r>
              <a:rPr lang="en-US" b="1" dirty="0"/>
              <a:t>is not written down </a:t>
            </a:r>
            <a:r>
              <a:rPr lang="en-US" dirty="0"/>
              <a:t>in any single </a:t>
            </a:r>
            <a:r>
              <a:rPr lang="en-US" b="1" dirty="0"/>
              <a:t>authoritative reference manual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This is likely because the world of coding and computers changes so quickly.</a:t>
            </a:r>
          </a:p>
          <a:p>
            <a:endParaRPr lang="en-US" sz="500" dirty="0"/>
          </a:p>
          <a:p>
            <a:r>
              <a:rPr lang="en-US" dirty="0"/>
              <a:t>To successfully code, you must be </a:t>
            </a:r>
            <a:r>
              <a:rPr lang="en-US" b="1" dirty="0"/>
              <a:t>embedded in a community of coders</a:t>
            </a:r>
            <a:r>
              <a:rPr lang="en-US" dirty="0"/>
              <a:t>. Luckily, the internet has made this much easier – most questions about coding have already been answered somewhere on the internet.</a:t>
            </a:r>
          </a:p>
          <a:p>
            <a:r>
              <a:rPr lang="en-US" dirty="0"/>
              <a:t>In short – </a:t>
            </a:r>
            <a:r>
              <a:rPr lang="en-US" b="1" dirty="0"/>
              <a:t>STACK EXCHANGE </a:t>
            </a:r>
            <a:r>
              <a:rPr lang="en-US" dirty="0"/>
              <a:t>(and other similar sites)</a:t>
            </a:r>
          </a:p>
        </p:txBody>
      </p:sp>
    </p:spTree>
    <p:extLst>
      <p:ext uri="{BB962C8B-B14F-4D97-AF65-F5344CB8AC3E}">
        <p14:creationId xmlns:p14="http://schemas.microsoft.com/office/powerpoint/2010/main" val="35009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Algorithm:  A Sketch in 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Your challenge</a:t>
            </a:r>
            <a:r>
              <a:rPr lang="en-US" dirty="0"/>
              <a:t>: Using the provided R notebook, write (in R) and run a program that sorts numbers.</a:t>
            </a:r>
          </a:p>
        </p:txBody>
      </p:sp>
    </p:spTree>
    <p:extLst>
      <p:ext uri="{BB962C8B-B14F-4D97-AF65-F5344CB8AC3E}">
        <p14:creationId xmlns:p14="http://schemas.microsoft.com/office/powerpoint/2010/main" val="164180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err="1"/>
              <a:t>STudio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4" y="1865089"/>
            <a:ext cx="9688286" cy="45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8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Anatomy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7871" b="27871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</a:t>
            </a:r>
            <a:r>
              <a:rPr lang="en-US" b="1" dirty="0"/>
              <a:t>R</a:t>
            </a:r>
            <a:r>
              <a:rPr lang="en-US" dirty="0"/>
              <a:t> Computer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4671108" cy="41407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Variables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Statements and Expressions</a:t>
            </a:r>
          </a:p>
          <a:p>
            <a:r>
              <a:rPr lang="en-US" dirty="0"/>
              <a:t>Blocks (and Scope)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Logical (Control) Flow</a:t>
            </a:r>
          </a:p>
          <a:p>
            <a:r>
              <a:rPr lang="en-US" dirty="0"/>
              <a:t>Libraries/Packages/Modules</a:t>
            </a:r>
          </a:p>
          <a:p>
            <a:r>
              <a:rPr lang="en-US" dirty="0"/>
              <a:t>Inputs/Outputs</a:t>
            </a:r>
          </a:p>
          <a:p>
            <a:r>
              <a:rPr lang="en-US" dirty="0"/>
              <a:t>Interpreters/Compilers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606" y="2170211"/>
            <a:ext cx="4035225" cy="41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And Learning </a:t>
            </a:r>
            <a:r>
              <a:rPr lang="en-US" dirty="0" err="1"/>
              <a:t>OBjectiveS</a:t>
            </a:r>
            <a:r>
              <a:rPr lang="en-US" dirty="0"/>
              <a:t> of This Section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Provide you with fundamental concepts that you can apply to </a:t>
            </a:r>
            <a:r>
              <a:rPr lang="en-US" i="1" dirty="0"/>
              <a:t>any</a:t>
            </a:r>
            <a:r>
              <a:rPr lang="en-US" dirty="0"/>
              <a:t> programming language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Give you insight into what is common across all computer languages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Help you to </a:t>
            </a:r>
            <a:r>
              <a:rPr lang="en-US" i="1" dirty="0"/>
              <a:t>learn</a:t>
            </a:r>
            <a:r>
              <a:rPr lang="en-US" dirty="0"/>
              <a:t> any programming language, through reference to these common fundamentals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Prepare you for your first lab – when you will be designing and implementing computer programs in R and/or 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2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R: Some Key INFO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4827893" cy="4140767"/>
          </a:xfrm>
        </p:spPr>
        <p:txBody>
          <a:bodyPr/>
          <a:lstStyle/>
          <a:p>
            <a:r>
              <a:rPr lang="en-US" dirty="0"/>
              <a:t>To create a </a:t>
            </a:r>
            <a:r>
              <a:rPr lang="en-US" b="1" dirty="0"/>
              <a:t>variable</a:t>
            </a:r>
            <a:r>
              <a:rPr lang="en-US" dirty="0"/>
              <a:t> in R, simply come up with a name and use the assignment operator to assign a value to the variable</a:t>
            </a:r>
          </a:p>
          <a:p>
            <a:r>
              <a:rPr lang="en-US" dirty="0"/>
              <a:t>The value might be of variable types: number, character, string, vector, list, matrix, data frame or some other object</a:t>
            </a:r>
          </a:p>
          <a:p>
            <a:r>
              <a:rPr lang="en-US" dirty="0"/>
              <a:t>R uses the data frame object a lot!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220" y="2390157"/>
            <a:ext cx="6172200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08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</a:t>
            </a:r>
            <a:r>
              <a:rPr lang="en-US" dirty="0" err="1"/>
              <a:t>vs</a:t>
            </a:r>
            <a:r>
              <a:rPr lang="en-US" dirty="0"/>
              <a:t> Procedural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and Python are objected oriented languages, as opposed to procedural languages.</a:t>
            </a:r>
          </a:p>
          <a:p>
            <a:endParaRPr lang="en-US" sz="500" dirty="0"/>
          </a:p>
          <a:p>
            <a:r>
              <a:rPr lang="en-US" dirty="0"/>
              <a:t>What does this mean?</a:t>
            </a:r>
          </a:p>
          <a:p>
            <a:endParaRPr lang="en-US" sz="500" dirty="0"/>
          </a:p>
          <a:p>
            <a:r>
              <a:rPr lang="en-US" dirty="0"/>
              <a:t>To understand the answer we must first understand:</a:t>
            </a:r>
          </a:p>
          <a:p>
            <a:pPr lvl="1"/>
            <a:r>
              <a:rPr lang="en-US" dirty="0"/>
              <a:t>Data Types</a:t>
            </a:r>
          </a:p>
          <a:p>
            <a:pPr lvl="1"/>
            <a:r>
              <a:rPr lang="en-US" dirty="0"/>
              <a:t>Data structures</a:t>
            </a:r>
          </a:p>
          <a:p>
            <a:pPr lvl="1"/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2581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 have a set of built in basic variable types – e.g.:</a:t>
            </a:r>
          </a:p>
          <a:p>
            <a:pPr lvl="1"/>
            <a:r>
              <a:rPr lang="en-US" dirty="0"/>
              <a:t>Integer: 5</a:t>
            </a:r>
          </a:p>
          <a:p>
            <a:pPr lvl="1"/>
            <a:r>
              <a:rPr lang="en-US" dirty="0"/>
              <a:t>Character: ‘m’</a:t>
            </a:r>
          </a:p>
          <a:p>
            <a:pPr lvl="1"/>
            <a:r>
              <a:rPr lang="en-US" dirty="0"/>
              <a:t>List: (5, 3, 9)</a:t>
            </a:r>
          </a:p>
          <a:p>
            <a:endParaRPr lang="en-US" sz="500" dirty="0"/>
          </a:p>
          <a:p>
            <a:r>
              <a:rPr lang="en-US" dirty="0"/>
              <a:t>Other variables types can be built up out of these basic types – e.g.:</a:t>
            </a:r>
          </a:p>
          <a:p>
            <a:pPr lvl="1"/>
            <a:r>
              <a:rPr lang="en-US" dirty="0"/>
              <a:t>String = list of characters: (‘t’, ‘a’, ‘b’, ‘l’, ‘e’) </a:t>
            </a:r>
          </a:p>
        </p:txBody>
      </p:sp>
    </p:spTree>
    <p:extLst>
      <p:ext uri="{BB962C8B-B14F-4D97-AF65-F5344CB8AC3E}">
        <p14:creationId xmlns:p14="http://schemas.microsoft.com/office/powerpoint/2010/main" val="40220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StructureS</a:t>
            </a:r>
            <a:r>
              <a:rPr lang="en-US" dirty="0"/>
              <a:t> and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user might want to define their own set of related variables – a data structure:</a:t>
            </a:r>
          </a:p>
          <a:p>
            <a:pPr lvl="1"/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myNames</a:t>
            </a:r>
            <a:r>
              <a:rPr lang="en-US" dirty="0"/>
              <a:t> = {string </a:t>
            </a:r>
            <a:r>
              <a:rPr lang="en-US" dirty="0" err="1"/>
              <a:t>firstName</a:t>
            </a:r>
            <a:r>
              <a:rPr lang="en-US" dirty="0"/>
              <a:t>, string </a:t>
            </a:r>
            <a:r>
              <a:rPr lang="en-US" dirty="0" err="1"/>
              <a:t>middleName</a:t>
            </a:r>
            <a:r>
              <a:rPr lang="en-US" dirty="0"/>
              <a:t>, string </a:t>
            </a:r>
            <a:r>
              <a:rPr lang="en-US" dirty="0" err="1"/>
              <a:t>lastName</a:t>
            </a:r>
            <a:r>
              <a:rPr lang="en-US" dirty="0"/>
              <a:t>}</a:t>
            </a:r>
          </a:p>
          <a:p>
            <a:pPr lvl="1"/>
            <a:r>
              <a:rPr lang="en-US" dirty="0" err="1"/>
              <a:t>jenNames</a:t>
            </a:r>
            <a:r>
              <a:rPr lang="en-US" dirty="0"/>
              <a:t> might be a variable of type </a:t>
            </a:r>
            <a:r>
              <a:rPr lang="en-US" dirty="0" err="1"/>
              <a:t>myNames</a:t>
            </a:r>
            <a:r>
              <a:rPr lang="en-US" dirty="0"/>
              <a:t>, with </a:t>
            </a:r>
            <a:r>
              <a:rPr lang="en-US" dirty="0" err="1"/>
              <a:t>firstName</a:t>
            </a:r>
            <a:r>
              <a:rPr lang="en-US" dirty="0"/>
              <a:t> = Jen, </a:t>
            </a:r>
            <a:r>
              <a:rPr lang="en-US" dirty="0" err="1"/>
              <a:t>middleName</a:t>
            </a:r>
            <a:r>
              <a:rPr lang="en-US" dirty="0"/>
              <a:t> = Adele, </a:t>
            </a:r>
            <a:r>
              <a:rPr lang="en-US" dirty="0" err="1"/>
              <a:t>lastName</a:t>
            </a:r>
            <a:r>
              <a:rPr lang="en-US" dirty="0"/>
              <a:t> = Schellinck</a:t>
            </a:r>
          </a:p>
          <a:p>
            <a:endParaRPr lang="en-US" sz="500" dirty="0"/>
          </a:p>
          <a:p>
            <a:r>
              <a:rPr lang="en-US" dirty="0"/>
              <a:t>In addition a programmer might want to always be able to carry out a set of predefined instructions, or functions, on that data structure:</a:t>
            </a:r>
          </a:p>
          <a:p>
            <a:pPr lvl="1"/>
            <a:r>
              <a:rPr lang="en-US" dirty="0" err="1"/>
              <a:t>jenNames.print_middle_name</a:t>
            </a:r>
            <a:endParaRPr lang="en-US" dirty="0"/>
          </a:p>
          <a:p>
            <a:endParaRPr lang="en-US" sz="500" dirty="0"/>
          </a:p>
          <a:p>
            <a:r>
              <a:rPr lang="en-US" dirty="0"/>
              <a:t>An object is </a:t>
            </a:r>
            <a:r>
              <a:rPr lang="en-US" b="1" dirty="0"/>
              <a:t>loosely</a:t>
            </a:r>
            <a:r>
              <a:rPr lang="en-US" dirty="0"/>
              <a:t> defined as a user defined data structure plus a set of functions that goes along with that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10097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data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frame </a:t>
            </a:r>
            <a:r>
              <a:rPr lang="en-US" b="1" dirty="0"/>
              <a:t>object</a:t>
            </a:r>
            <a:r>
              <a:rPr lang="en-US" dirty="0"/>
              <a:t> in R is structured similar to a spreadsheet in Excel:</a:t>
            </a:r>
          </a:p>
          <a:p>
            <a:pPr lvl="1"/>
            <a:r>
              <a:rPr lang="en-US" dirty="0"/>
              <a:t>It has rows and columns, with associated row and column names</a:t>
            </a:r>
          </a:p>
          <a:p>
            <a:pPr lvl="1"/>
            <a:r>
              <a:rPr lang="en-US" dirty="0"/>
              <a:t>You can carry out predefined operations on specific values, on selected rows or selected columns</a:t>
            </a:r>
          </a:p>
          <a:p>
            <a:endParaRPr lang="en-US" sz="500" dirty="0"/>
          </a:p>
          <a:p>
            <a:r>
              <a:rPr lang="en-US" dirty="0"/>
              <a:t>People familiar working with databases, AND people used to working with more vector-focused languages (e.g. Java) might find the data frame implementation in R frustrating!</a:t>
            </a:r>
          </a:p>
        </p:txBody>
      </p:sp>
    </p:spTree>
    <p:extLst>
      <p:ext uri="{BB962C8B-B14F-4D97-AF65-F5344CB8AC3E}">
        <p14:creationId xmlns:p14="http://schemas.microsoft.com/office/powerpoint/2010/main" val="22797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Algorithm:  A Sketch in 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Your challenge:</a:t>
            </a:r>
            <a:r>
              <a:rPr lang="en-US" dirty="0"/>
              <a:t> using the provided R notebook, write (in R) and run a program that sorts numbers.</a:t>
            </a:r>
          </a:p>
        </p:txBody>
      </p:sp>
    </p:spTree>
    <p:extLst>
      <p:ext uri="{BB962C8B-B14F-4D97-AF65-F5344CB8AC3E}">
        <p14:creationId xmlns:p14="http://schemas.microsoft.com/office/powerpoint/2010/main" val="7426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Algorithm:  A Sketch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Your challenge:</a:t>
            </a:r>
            <a:r>
              <a:rPr lang="en-US" dirty="0"/>
              <a:t> using the provided Python notebook, write (in Python) a program that sorts numbers.</a:t>
            </a:r>
          </a:p>
        </p:txBody>
      </p:sp>
    </p:spTree>
    <p:extLst>
      <p:ext uri="{BB962C8B-B14F-4D97-AF65-F5344CB8AC3E}">
        <p14:creationId xmlns:p14="http://schemas.microsoft.com/office/powerpoint/2010/main" val="39843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Additional Details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8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</a:t>
            </a:r>
            <a:r>
              <a:rPr lang="en-US" dirty="0" err="1"/>
              <a:t>vs</a:t>
            </a:r>
            <a:r>
              <a:rPr lang="en-US" dirty="0"/>
              <a:t> Interpreted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Compiled Language</a:t>
            </a:r>
            <a:r>
              <a:rPr lang="en-US" dirty="0"/>
              <a:t>: Program is written as a whole, compiler checks the code </a:t>
            </a:r>
            <a:r>
              <a:rPr lang="en-US" b="1" dirty="0"/>
              <a:t>as a whole </a:t>
            </a:r>
            <a:r>
              <a:rPr lang="en-US" dirty="0"/>
              <a:t>and turns it into a low level language</a:t>
            </a:r>
          </a:p>
          <a:p>
            <a:endParaRPr lang="en-US" sz="500" b="1" dirty="0"/>
          </a:p>
          <a:p>
            <a:r>
              <a:rPr lang="en-US" b="1" dirty="0"/>
              <a:t>Interpreted Language</a:t>
            </a:r>
            <a:r>
              <a:rPr lang="en-US" dirty="0"/>
              <a:t>: Interpreter reads, turns into low-level code, and carries out </a:t>
            </a:r>
            <a:r>
              <a:rPr lang="en-US" b="1" dirty="0"/>
              <a:t>one statement at a time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Using an interpreter lets you program in a more free-form, improvisational way – like playing jazz instead of classical music.</a:t>
            </a:r>
          </a:p>
          <a:p>
            <a:endParaRPr lang="en-US" sz="500" dirty="0"/>
          </a:p>
          <a:p>
            <a:r>
              <a:rPr lang="en-US" dirty="0"/>
              <a:t>This can be useful if you are doing exploratory work, but you can run into trouble if you use this strategy to generate larger or more substantial programs.</a:t>
            </a:r>
          </a:p>
        </p:txBody>
      </p:sp>
    </p:spTree>
    <p:extLst>
      <p:ext uri="{BB962C8B-B14F-4D97-AF65-F5344CB8AC3E}">
        <p14:creationId xmlns:p14="http://schemas.microsoft.com/office/powerpoint/2010/main" val="3285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Debugging is mostly about revealing what is in memory at different points in the control flow of the code – is the code doing what you think it is?</a:t>
            </a:r>
          </a:p>
          <a:p>
            <a:endParaRPr lang="en-US" sz="500" dirty="0"/>
          </a:p>
          <a:p>
            <a:r>
              <a:rPr lang="en-US" dirty="0"/>
              <a:t>Debugging is a bit of an art form</a:t>
            </a:r>
          </a:p>
          <a:p>
            <a:endParaRPr lang="en-US" sz="500" dirty="0"/>
          </a:p>
          <a:p>
            <a:r>
              <a:rPr lang="en-US" dirty="0"/>
              <a:t>Debugging requires you to be a detective</a:t>
            </a:r>
          </a:p>
          <a:p>
            <a:endParaRPr lang="en-US" sz="500" dirty="0"/>
          </a:p>
          <a:p>
            <a:r>
              <a:rPr lang="en-US" dirty="0"/>
              <a:t>Debugging teaches you perseverance</a:t>
            </a:r>
          </a:p>
          <a:p>
            <a:endParaRPr lang="en-US" sz="500" dirty="0"/>
          </a:p>
          <a:p>
            <a:r>
              <a:rPr lang="en-US" dirty="0"/>
              <a:t>There are debugging tools that can help you all of this</a:t>
            </a:r>
          </a:p>
        </p:txBody>
      </p:sp>
    </p:spTree>
    <p:extLst>
      <p:ext uri="{BB962C8B-B14F-4D97-AF65-F5344CB8AC3E}">
        <p14:creationId xmlns:p14="http://schemas.microsoft.com/office/powerpoint/2010/main" val="37783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51AD3-CA34-DB40-93F0-8C032B347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1470" y="2086417"/>
            <a:ext cx="4702464" cy="3605390"/>
          </a:xfrm>
        </p:spPr>
        <p:txBody>
          <a:bodyPr/>
          <a:lstStyle/>
          <a:p>
            <a:pPr algn="ctr"/>
            <a:r>
              <a:rPr lang="en-US" dirty="0"/>
              <a:t>What is computer code?</a:t>
            </a:r>
          </a:p>
          <a:p>
            <a:pPr algn="ctr"/>
            <a:endParaRPr lang="en-US" sz="500" dirty="0"/>
          </a:p>
          <a:p>
            <a:pPr algn="ctr"/>
            <a:r>
              <a:rPr lang="en-US" dirty="0"/>
              <a:t>What is a computer program?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FDF86-763F-CA4A-9B05-9804E432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Discussion</a:t>
            </a:r>
          </a:p>
        </p:txBody>
      </p:sp>
    </p:spTree>
    <p:extLst>
      <p:ext uri="{BB962C8B-B14F-4D97-AF65-F5344CB8AC3E}">
        <p14:creationId xmlns:p14="http://schemas.microsoft.com/office/powerpoint/2010/main" val="68917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Relevant Computer Science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 (Computer, Mark Up)</a:t>
            </a:r>
          </a:p>
          <a:p>
            <a:endParaRPr lang="en-US" sz="500" dirty="0"/>
          </a:p>
          <a:p>
            <a:r>
              <a:rPr lang="en-US" dirty="0"/>
              <a:t>Libraries/APIs</a:t>
            </a:r>
          </a:p>
          <a:p>
            <a:endParaRPr lang="en-US" sz="500" dirty="0"/>
          </a:p>
          <a:p>
            <a:r>
              <a:rPr lang="en-US" dirty="0"/>
              <a:t>Software (Applications, Utilities, Systems)</a:t>
            </a:r>
          </a:p>
          <a:p>
            <a:endParaRPr lang="en-US" sz="500" dirty="0"/>
          </a:p>
          <a:p>
            <a:r>
              <a:rPr lang="en-US" dirty="0"/>
              <a:t>Code (Open-Source, </a:t>
            </a:r>
            <a:r>
              <a:rPr lang="en-US" dirty="0" err="1"/>
              <a:t>Uncompiled</a:t>
            </a:r>
            <a:r>
              <a:rPr lang="en-US" dirty="0"/>
              <a:t>)</a:t>
            </a:r>
          </a:p>
          <a:p>
            <a:endParaRPr lang="en-US" sz="500" dirty="0"/>
          </a:p>
          <a:p>
            <a:r>
              <a:rPr lang="en-US" dirty="0"/>
              <a:t>Protocol/Standard</a:t>
            </a:r>
          </a:p>
          <a:p>
            <a:endParaRPr lang="en-US" sz="500" dirty="0"/>
          </a:p>
          <a:p>
            <a:r>
              <a:rPr lang="en-US" dirty="0"/>
              <a:t>Programming Models/Styles</a:t>
            </a:r>
          </a:p>
        </p:txBody>
      </p:sp>
    </p:spTree>
    <p:extLst>
      <p:ext uri="{BB962C8B-B14F-4D97-AF65-F5344CB8AC3E}">
        <p14:creationId xmlns:p14="http://schemas.microsoft.com/office/powerpoint/2010/main" val="15049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EXERCISES And READINGS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Exercises: </a:t>
            </a:r>
            <a:r>
              <a:rPr lang="en-US" dirty="0" err="1"/>
              <a:t>LabS</a:t>
            </a:r>
            <a:r>
              <a:rPr lang="en-US" dirty="0"/>
              <a:t> Coming Up!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the next session, you will have the opportunity learn more about R and Python and to run some </a:t>
            </a:r>
            <a:r>
              <a:rPr lang="en-US" b="1" dirty="0"/>
              <a:t>pre-made </a:t>
            </a:r>
            <a:r>
              <a:rPr lang="en-US" dirty="0"/>
              <a:t>notebooks.</a:t>
            </a:r>
          </a:p>
          <a:p>
            <a:endParaRPr lang="en-US" sz="500" dirty="0"/>
          </a:p>
          <a:p>
            <a:r>
              <a:rPr lang="en-US" dirty="0"/>
              <a:t>Starting in February, you will be having labs, where </a:t>
            </a:r>
            <a:r>
              <a:rPr lang="en-US" b="1" dirty="0"/>
              <a:t>the programming responsibility will fall to you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Prior to these labs, for out-of-class work we encourage you to:</a:t>
            </a:r>
          </a:p>
          <a:p>
            <a:pPr lvl="1"/>
            <a:r>
              <a:rPr lang="en-US" dirty="0"/>
              <a:t>Review the ‘Introduction to R’ notebook</a:t>
            </a:r>
          </a:p>
          <a:p>
            <a:pPr lvl="1"/>
            <a:r>
              <a:rPr lang="en-US" dirty="0"/>
              <a:t>Review the introductory Python notebooks</a:t>
            </a:r>
          </a:p>
          <a:p>
            <a:pPr lvl="1"/>
            <a:r>
              <a:rPr lang="en-US" dirty="0"/>
              <a:t>Try writing R and Python statements and ‘code snippets’ in the Notebook environment, in order to become comfortable with R and Python</a:t>
            </a:r>
          </a:p>
        </p:txBody>
      </p:sp>
    </p:spTree>
    <p:extLst>
      <p:ext uri="{BB962C8B-B14F-4D97-AF65-F5344CB8AC3E}">
        <p14:creationId xmlns:p14="http://schemas.microsoft.com/office/powerpoint/2010/main" val="40470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Exercises: Try It </a:t>
            </a:r>
            <a:r>
              <a:rPr lang="en-US" dirty="0" err="1"/>
              <a:t>OUt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Starting from an empty (new) notebook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Load some data from a file into a data frame</a:t>
            </a:r>
          </a:p>
          <a:p>
            <a:pPr lvl="1"/>
            <a:r>
              <a:rPr lang="en-US" dirty="0"/>
              <a:t>Create a plot or graph using some of the loaded data</a:t>
            </a:r>
          </a:p>
          <a:p>
            <a:endParaRPr lang="en-US" sz="500" dirty="0"/>
          </a:p>
          <a:p>
            <a:r>
              <a:rPr lang="en-US" dirty="0"/>
              <a:t>Note – using code from other notebooks or from on-line resources is </a:t>
            </a:r>
            <a:r>
              <a:rPr lang="en-US" b="1" dirty="0"/>
              <a:t>not</a:t>
            </a:r>
            <a:r>
              <a:rPr lang="en-US" dirty="0"/>
              <a:t> cheating!</a:t>
            </a:r>
          </a:p>
        </p:txBody>
      </p:sp>
    </p:spTree>
    <p:extLst>
      <p:ext uri="{BB962C8B-B14F-4D97-AF65-F5344CB8AC3E}">
        <p14:creationId xmlns:p14="http://schemas.microsoft.com/office/powerpoint/2010/main" val="161907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BASICS OF PROGRAMMING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/>
              <a:t>Sample of C language specifications: </a:t>
            </a:r>
            <a:r>
              <a:rPr lang="en-US" sz="2000" dirty="0">
                <a:hlinkClick r:id="rId2"/>
              </a:rPr>
              <a:t>https://www2.cs.arizona.edu/~debray/Teaching/CSc453/DOCS/cminusminusspec.html</a:t>
            </a:r>
            <a:endParaRPr lang="en-US" sz="500" dirty="0"/>
          </a:p>
          <a:p>
            <a:pPr algn="l"/>
            <a:r>
              <a:rPr lang="en-US" sz="2000" dirty="0"/>
              <a:t>C code snippet:  </a:t>
            </a:r>
            <a:r>
              <a:rPr lang="en-US" sz="2000" dirty="0">
                <a:hlinkClick r:id="rId3"/>
              </a:rPr>
              <a:t>https://www.programiz.com/c-programming/examples/swapping</a:t>
            </a:r>
            <a:endParaRPr lang="en-US" sz="2000" dirty="0"/>
          </a:p>
          <a:p>
            <a:pPr algn="l"/>
            <a:r>
              <a:rPr lang="en-US" sz="2000" dirty="0"/>
              <a:t>Cheat Sheet for </a:t>
            </a:r>
            <a:r>
              <a:rPr lang="en-US" sz="2000" dirty="0" err="1"/>
              <a:t>Jupyter</a:t>
            </a:r>
            <a:r>
              <a:rPr lang="en-US" sz="2000" dirty="0"/>
              <a:t> Notebooks: </a:t>
            </a:r>
            <a:r>
              <a:rPr lang="en-US" sz="2000" dirty="0">
                <a:hlinkClick r:id="rId4"/>
              </a:rPr>
              <a:t>https://s3.amazonaws.com/assets.datacamp.com/blog_assets/Jupyter_Notebook_Cheat_Sheet.pdf</a:t>
            </a:r>
            <a:endParaRPr lang="en-US" sz="2000" dirty="0"/>
          </a:p>
          <a:p>
            <a:pPr algn="l"/>
            <a:r>
              <a:rPr lang="en-US" sz="2000" dirty="0"/>
              <a:t>Cheat sheet for R:  </a:t>
            </a:r>
            <a:r>
              <a:rPr lang="en-US" sz="2000" dirty="0">
                <a:hlinkClick r:id="rId5"/>
              </a:rPr>
              <a:t>https://cran.r-project.org/doc/contrib/Short-refcard.pdf</a:t>
            </a:r>
            <a:endParaRPr lang="en-US" sz="2000" dirty="0"/>
          </a:p>
          <a:p>
            <a:pPr algn="l"/>
            <a:r>
              <a:rPr lang="en-US" sz="2000" dirty="0"/>
              <a:t>Cheat sheet for Markdown: </a:t>
            </a:r>
            <a:r>
              <a:rPr lang="en-US" sz="2000" dirty="0">
                <a:hlinkClick r:id="rId6"/>
              </a:rPr>
              <a:t>https://scottboms.com/downloads/documentation/markdown_cheatsheet.pdf</a:t>
            </a:r>
            <a:endParaRPr lang="en-US" sz="2000" dirty="0"/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4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Signpost: </a:t>
            </a:r>
            <a:r>
              <a:rPr lang="en-US" sz="2000" dirty="0">
                <a:hlinkClick r:id="rId2"/>
              </a:rPr>
              <a:t>https://upload.wikimedia.org/wikipedia/commons/2/29/Worden_park_signpost.jpg</a:t>
            </a:r>
            <a:r>
              <a:rPr lang="en-US" sz="2000" dirty="0"/>
              <a:t> </a:t>
            </a:r>
          </a:p>
          <a:p>
            <a:r>
              <a:rPr lang="en-US" sz="2000" dirty="0"/>
              <a:t>Muffins: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commons.wikimedia.org</a:t>
            </a:r>
            <a:r>
              <a:rPr lang="en-US" sz="2000" dirty="0">
                <a:hlinkClick r:id="rId3"/>
              </a:rPr>
              <a:t>/wiki/</a:t>
            </a:r>
            <a:r>
              <a:rPr lang="en-US" sz="2000" dirty="0" err="1">
                <a:hlinkClick r:id="rId3"/>
              </a:rPr>
              <a:t>Category:Muffins</a:t>
            </a:r>
            <a:r>
              <a:rPr lang="en-US" sz="2000">
                <a:hlinkClick r:id="rId3"/>
              </a:rPr>
              <a:t>#/media/File:Sweet_potato_pecan.jpg</a:t>
            </a:r>
            <a:r>
              <a:rPr lang="en-US" sz="2000"/>
              <a:t> </a:t>
            </a:r>
            <a:endParaRPr lang="en-US" sz="2000" dirty="0"/>
          </a:p>
          <a:p>
            <a:r>
              <a:rPr lang="en-US" sz="2000" dirty="0"/>
              <a:t>Assembly Language: </a:t>
            </a:r>
            <a:r>
              <a:rPr lang="en-US" sz="2000" dirty="0">
                <a:hlinkClick r:id="rId4"/>
              </a:rPr>
              <a:t>https://en.wikipedia.org/wiki/Assembly_language#/media/File:Motorola_6800_Assembly_Language.png</a:t>
            </a:r>
            <a:r>
              <a:rPr lang="en-US" sz="2000" dirty="0"/>
              <a:t> </a:t>
            </a:r>
          </a:p>
          <a:p>
            <a:r>
              <a:rPr lang="en-US" sz="2000" dirty="0"/>
              <a:t>Internet Map: </a:t>
            </a:r>
            <a:r>
              <a:rPr lang="en-US" sz="2000" dirty="0">
                <a:hlinkClick r:id="rId5"/>
              </a:rPr>
              <a:t>https://upload.wikimedia.org/wikipedia/commons/d/d2/Internet_map_1024.jpg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5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Example in 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311" b="3181"/>
          <a:stretch/>
        </p:blipFill>
        <p:spPr>
          <a:xfrm>
            <a:off x="2020490" y="635879"/>
            <a:ext cx="8151019" cy="4641450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An algorithm written in a computer language, providing instructions to a computer for carrying out a series of operations</a:t>
            </a:r>
          </a:p>
        </p:txBody>
      </p:sp>
    </p:spTree>
    <p:extLst>
      <p:ext uri="{BB962C8B-B14F-4D97-AF65-F5344CB8AC3E}">
        <p14:creationId xmlns:p14="http://schemas.microsoft.com/office/powerpoint/2010/main" val="26080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Program: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algorithm</a:t>
            </a:r>
            <a:r>
              <a:rPr lang="en-US" dirty="0"/>
              <a:t>, written in a </a:t>
            </a:r>
            <a:r>
              <a:rPr lang="en-US" b="1" dirty="0"/>
              <a:t>computer language</a:t>
            </a:r>
            <a:r>
              <a:rPr lang="en-US" dirty="0"/>
              <a:t>, that provides instructions to a computer for carrying out a </a:t>
            </a:r>
            <a:r>
              <a:rPr lang="en-US" b="1" dirty="0"/>
              <a:t>sequence</a:t>
            </a:r>
            <a:r>
              <a:rPr lang="en-US" dirty="0"/>
              <a:t> of </a:t>
            </a:r>
            <a:r>
              <a:rPr lang="en-US" b="1" dirty="0"/>
              <a:t>operations</a:t>
            </a:r>
            <a:r>
              <a:rPr lang="en-US" dirty="0"/>
              <a:t>.</a:t>
            </a:r>
          </a:p>
          <a:p>
            <a:endParaRPr lang="en-US" sz="500" dirty="0"/>
          </a:p>
          <a:p>
            <a:r>
              <a:rPr lang="en-US" dirty="0"/>
              <a:t>It can be </a:t>
            </a:r>
            <a:r>
              <a:rPr lang="en-US" b="1" dirty="0"/>
              <a:t>compiled</a:t>
            </a:r>
            <a:r>
              <a:rPr lang="en-US" dirty="0"/>
              <a:t> or </a:t>
            </a:r>
            <a:r>
              <a:rPr lang="en-US" b="1" dirty="0"/>
              <a:t>interpreted</a:t>
            </a:r>
            <a:r>
              <a:rPr lang="en-US" dirty="0"/>
              <a:t> as a series of hardware operations, carried out by the </a:t>
            </a:r>
            <a:r>
              <a:rPr lang="en-US" b="1" dirty="0"/>
              <a:t>electrical components </a:t>
            </a:r>
            <a:r>
              <a:rPr lang="en-US" dirty="0"/>
              <a:t>of a computer.</a:t>
            </a:r>
          </a:p>
        </p:txBody>
      </p:sp>
    </p:spTree>
    <p:extLst>
      <p:ext uri="{BB962C8B-B14F-4D97-AF65-F5344CB8AC3E}">
        <p14:creationId xmlns:p14="http://schemas.microsoft.com/office/powerpoint/2010/main" val="36511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Fundamental Concepts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81192" y="1992336"/>
            <a:ext cx="11029615" cy="41407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Algorithm</a:t>
            </a:r>
          </a:p>
          <a:p>
            <a:pPr marL="0" indent="0" algn="ctr">
              <a:buNone/>
            </a:pPr>
            <a:endParaRPr lang="en-US" sz="500" dirty="0"/>
          </a:p>
          <a:p>
            <a:pPr marL="0" indent="0" algn="ctr">
              <a:buNone/>
            </a:pPr>
            <a:r>
              <a:rPr lang="en-US" dirty="0"/>
              <a:t>Computer Language</a:t>
            </a:r>
          </a:p>
          <a:p>
            <a:pPr marL="0" indent="0" algn="ctr">
              <a:buNone/>
            </a:pPr>
            <a:endParaRPr lang="en-US" sz="500" dirty="0"/>
          </a:p>
          <a:p>
            <a:pPr algn="ctr"/>
            <a:r>
              <a:rPr lang="en-US" dirty="0"/>
              <a:t>(Formal) Language</a:t>
            </a:r>
          </a:p>
        </p:txBody>
      </p:sp>
    </p:spTree>
    <p:extLst>
      <p:ext uri="{BB962C8B-B14F-4D97-AF65-F5344CB8AC3E}">
        <p14:creationId xmlns:p14="http://schemas.microsoft.com/office/powerpoint/2010/main" val="341498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LANGUAGE: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Alphabet:</a:t>
            </a:r>
            <a:r>
              <a:rPr lang="en-US" dirty="0"/>
              <a:t> {‘a’, ‘b’, ‘C’, ‘D’,’!’}</a:t>
            </a:r>
          </a:p>
          <a:p>
            <a:endParaRPr lang="en-US" sz="500" dirty="0"/>
          </a:p>
          <a:p>
            <a:r>
              <a:rPr lang="en-US" b="1" dirty="0"/>
              <a:t>Rules (Grammar):</a:t>
            </a:r>
          </a:p>
          <a:p>
            <a:pPr lvl="1"/>
            <a:r>
              <a:rPr lang="en-US" dirty="0"/>
              <a:t>letters may be placed to the left or right of another letter</a:t>
            </a:r>
          </a:p>
          <a:p>
            <a:pPr lvl="1"/>
            <a:r>
              <a:rPr lang="en-US" dirty="0"/>
              <a:t>a letter instance must always have another instance of the same letter to either the left or the right</a:t>
            </a:r>
          </a:p>
          <a:p>
            <a:pPr lvl="1"/>
            <a:r>
              <a:rPr lang="en-US" dirty="0"/>
              <a:t>upper case letters must always have a lower case letter to the left or right</a:t>
            </a:r>
          </a:p>
        </p:txBody>
      </p:sp>
    </p:spTree>
    <p:extLst>
      <p:ext uri="{BB962C8B-B14F-4D97-AF65-F5344CB8AC3E}">
        <p14:creationId xmlns:p14="http://schemas.microsoft.com/office/powerpoint/2010/main" val="3011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262</TotalTime>
  <Words>2515</Words>
  <Application>Microsoft Macintosh PowerPoint</Application>
  <PresentationFormat>Widescreen</PresentationFormat>
  <Paragraphs>291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Courier</vt:lpstr>
      <vt:lpstr>Dagny OT</vt:lpstr>
      <vt:lpstr>Gill Sans MT</vt:lpstr>
      <vt:lpstr>Wingdings 2</vt:lpstr>
      <vt:lpstr>Dividend</vt:lpstr>
      <vt:lpstr>BASICS OF PROGRAMMING</vt:lpstr>
      <vt:lpstr>OUTLINE</vt:lpstr>
      <vt:lpstr>PROGRAMMING Fundamentals</vt:lpstr>
      <vt:lpstr>Goal And Learning OBjectiveS of This Section</vt:lpstr>
      <vt:lpstr>Group Discussion</vt:lpstr>
      <vt:lpstr>Computer Program: Example in C</vt:lpstr>
      <vt:lpstr>Computer Program: Definition</vt:lpstr>
      <vt:lpstr>Some Fundamental Concepts</vt:lpstr>
      <vt:lpstr>Formal LANGUAGE: EXAMPLE</vt:lpstr>
      <vt:lpstr>Formal LANGUAGE: DEFINITION</vt:lpstr>
      <vt:lpstr>Computer Language: Definition</vt:lpstr>
      <vt:lpstr>Computer Language: FORMAL DEFINITION OF C</vt:lpstr>
      <vt:lpstr>Computer Program: Definition</vt:lpstr>
      <vt:lpstr>Algorithm: Example</vt:lpstr>
      <vt:lpstr>Algorithm: Definition</vt:lpstr>
      <vt:lpstr>Computer Program: Details</vt:lpstr>
      <vt:lpstr>Computer Programs: The Big PICTURE</vt:lpstr>
      <vt:lpstr>CODE COMPONENTS</vt:lpstr>
      <vt:lpstr>Group Discussion</vt:lpstr>
      <vt:lpstr>Elements of Computer Code</vt:lpstr>
      <vt:lpstr>PowerPoint Presentation</vt:lpstr>
      <vt:lpstr>Ready to Start Programming???</vt:lpstr>
      <vt:lpstr>Designing Code (Using Pseudo-Code)</vt:lpstr>
      <vt:lpstr>Group Discussion</vt:lpstr>
      <vt:lpstr>Design Components</vt:lpstr>
      <vt:lpstr>Pseudo-code:  EXAMPLE</vt:lpstr>
      <vt:lpstr>PseudoCode:  What It Really Looked Like!</vt:lpstr>
      <vt:lpstr>Pseudo-code:  Description</vt:lpstr>
      <vt:lpstr>Pseudo-code:  Strategy</vt:lpstr>
      <vt:lpstr>Pseudo-code:  LEVEL OF Abstraction</vt:lpstr>
      <vt:lpstr>Exercise in Pseudo-code AND ALGORITHM DESIGN:  SORTING</vt:lpstr>
      <vt:lpstr>From Pseudo-CODE to Runnable Code</vt:lpstr>
      <vt:lpstr>The Real Deal</vt:lpstr>
      <vt:lpstr>From Code  To Computer</vt:lpstr>
      <vt:lpstr>Programming Resources</vt:lpstr>
      <vt:lpstr>Sorting Algorithm:  A Sketch in R</vt:lpstr>
      <vt:lpstr>R STudio</vt:lpstr>
      <vt:lpstr>Jupyter Notebook Anatomy</vt:lpstr>
      <vt:lpstr>Components of R Computer Code</vt:lpstr>
      <vt:lpstr>R: Some Key INFO (I)</vt:lpstr>
      <vt:lpstr>Object Oriented vs Procedural Languages</vt:lpstr>
      <vt:lpstr>Data Types</vt:lpstr>
      <vt:lpstr>Data StructureS and Objects</vt:lpstr>
      <vt:lpstr>R data Frames</vt:lpstr>
      <vt:lpstr>Sorting Algorithm:  A Sketch in R</vt:lpstr>
      <vt:lpstr>Sorting Algorithm:  A Sketch in Python</vt:lpstr>
      <vt:lpstr>Some Useful Additional Details</vt:lpstr>
      <vt:lpstr>Compiled vs Interpreted Languages</vt:lpstr>
      <vt:lpstr>Debugging</vt:lpstr>
      <vt:lpstr>Some Relevant Computer Science Frameworks</vt:lpstr>
      <vt:lpstr>Optional EXERCISES And READINGS</vt:lpstr>
      <vt:lpstr>Exercises: LabS Coming Up!</vt:lpstr>
      <vt:lpstr>Optional Exercises: Try It OUt </vt:lpstr>
      <vt:lpstr>REFERENCES</vt:lpstr>
      <vt:lpstr>References</vt:lpstr>
      <vt:lpstr>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54</cp:revision>
  <dcterms:created xsi:type="dcterms:W3CDTF">2018-12-12T19:39:04Z</dcterms:created>
  <dcterms:modified xsi:type="dcterms:W3CDTF">2020-02-18T17:13:33Z</dcterms:modified>
</cp:coreProperties>
</file>